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2-1.png>
</file>

<file path=ppt/media/image-3-1.png>
</file>

<file path=ppt/media/image-3-2.png>
</file>

<file path=ppt/media/image-4-1.png>
</file>

<file path=ppt/media/image-5-1.png>
</file>

<file path=ppt/media/image-5-2.png>
</file>

<file path=ppt/media/image-6-1.png>
</file>

<file path=ppt/media/image-6-2.png>
</file>

<file path=ppt/media/image-6-3.png>
</file>

<file path=ppt/media/image-6-4.png>
</file>

<file path=ppt/media/image-7-1.png>
</file>

<file path=ppt/media/image-7-2.png>
</file>

<file path=ppt/media/image-7-3.png>
</file>

<file path=ppt/media/image-8-1.png>
</file>

<file path=ppt/media/image-8-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2-1.png"/><Relationship Id="rId3" Type="http://schemas.openxmlformats.org/officeDocument/2006/relationships/slideLayout" Target="../slideLayouts/slideLayout1.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4-1.png"/><Relationship Id="rId3" Type="http://schemas.openxmlformats.org/officeDocument/2006/relationships/slideLayout" Target="../slideLayouts/slideLayout1.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6" Type="http://schemas.openxmlformats.org/officeDocument/2006/relationships/slideLayout" Target="../slideLayouts/slideLayout1.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5" Type="http://schemas.openxmlformats.org/officeDocument/2006/relationships/slideLayout" Target="../slideLayouts/slideLayout1.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1987510"/>
            <a:ext cx="7477601" cy="2499598"/>
          </a:xfrm>
          <a:prstGeom prst="rect">
            <a:avLst/>
          </a:prstGeom>
          <a:noFill/>
          <a:ln/>
        </p:spPr>
        <p:txBody>
          <a:bodyPr wrap="square" rtlCol="0" anchor="t"/>
          <a:lstStyle/>
          <a:p>
            <a:pPr indent="0" marL="0">
              <a:lnSpc>
                <a:spcPts val="6561"/>
              </a:lnSpc>
              <a:buNone/>
            </a:pPr>
            <a:r>
              <a:rPr lang="en-US" sz="5249" b="1" spc="-157" kern="0" dirty="0">
                <a:solidFill>
                  <a:srgbClr val="000000"/>
                </a:solidFill>
                <a:latin typeface="Inter" pitchFamily="34" charset="0"/>
                <a:ea typeface="Inter" pitchFamily="34" charset="-122"/>
                <a:cs typeface="Inter" pitchFamily="34" charset="-120"/>
              </a:rPr>
              <a:t>Introduction to Car Sales Price Prediction Project</a:t>
            </a:r>
            <a:endParaRPr lang="en-US" sz="5249" dirty="0"/>
          </a:p>
        </p:txBody>
      </p:sp>
      <p:sp>
        <p:nvSpPr>
          <p:cNvPr id="6" name="Text 3"/>
          <p:cNvSpPr/>
          <p:nvPr/>
        </p:nvSpPr>
        <p:spPr>
          <a:xfrm>
            <a:off x="833199" y="4820364"/>
            <a:ext cx="7477601" cy="1421606"/>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Our car sales price prediction project aims to develop a model that accurately estimates the sale price of vehicles. By analyzing various attributes and historical pricing data, we intend to provide valuable insights to customers and dealers in the automotive industry.</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2749868"/>
            <a:ext cx="8833128"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Data Collection and Preprocessing</a:t>
            </a:r>
            <a:endParaRPr lang="en-US" sz="4374" dirty="0"/>
          </a:p>
        </p:txBody>
      </p:sp>
      <p:sp>
        <p:nvSpPr>
          <p:cNvPr id="5" name="Text 3"/>
          <p:cNvSpPr/>
          <p:nvPr/>
        </p:nvSpPr>
        <p:spPr>
          <a:xfrm>
            <a:off x="2037993" y="3999667"/>
            <a:ext cx="2777490" cy="347186"/>
          </a:xfrm>
          <a:prstGeom prst="rect">
            <a:avLst/>
          </a:prstGeom>
          <a:noFill/>
          <a:ln/>
        </p:spPr>
        <p:txBody>
          <a:bodyPr wrap="none" rtlCol="0" anchor="t"/>
          <a:lstStyle/>
          <a:p>
            <a:pPr indent="0" marL="0">
              <a:lnSpc>
                <a:spcPts val="2734"/>
              </a:lnSpc>
              <a:buNone/>
            </a:pPr>
            <a:r>
              <a:rPr lang="en-US" sz="2187" b="1" spc="-66" kern="0" dirty="0">
                <a:solidFill>
                  <a:srgbClr val="000000"/>
                </a:solidFill>
                <a:latin typeface="Inter" pitchFamily="34" charset="0"/>
                <a:ea typeface="Inter" pitchFamily="34" charset="-122"/>
                <a:cs typeface="Inter" pitchFamily="34" charset="-120"/>
              </a:rPr>
              <a:t>Data Gathering</a:t>
            </a:r>
            <a:endParaRPr lang="en-US" sz="2187" dirty="0"/>
          </a:p>
        </p:txBody>
      </p:sp>
      <p:sp>
        <p:nvSpPr>
          <p:cNvPr id="6" name="Text 4"/>
          <p:cNvSpPr/>
          <p:nvPr/>
        </p:nvSpPr>
        <p:spPr>
          <a:xfrm>
            <a:off x="2037993" y="4569023"/>
            <a:ext cx="5006221" cy="710803"/>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Collection from multiple reliable sources, ensuring a comprehensive dataset.</a:t>
            </a:r>
            <a:endParaRPr lang="en-US" sz="1750" dirty="0"/>
          </a:p>
        </p:txBody>
      </p:sp>
      <p:sp>
        <p:nvSpPr>
          <p:cNvPr id="7" name="Text 5"/>
          <p:cNvSpPr/>
          <p:nvPr/>
        </p:nvSpPr>
        <p:spPr>
          <a:xfrm>
            <a:off x="7593806" y="3999667"/>
            <a:ext cx="2777490" cy="347186"/>
          </a:xfrm>
          <a:prstGeom prst="rect">
            <a:avLst/>
          </a:prstGeom>
          <a:noFill/>
          <a:ln/>
        </p:spPr>
        <p:txBody>
          <a:bodyPr wrap="none" rtlCol="0" anchor="t"/>
          <a:lstStyle/>
          <a:p>
            <a:pPr indent="0" marL="0">
              <a:lnSpc>
                <a:spcPts val="2734"/>
              </a:lnSpc>
              <a:buNone/>
            </a:pPr>
            <a:r>
              <a:rPr lang="en-US" sz="2187" b="1" spc="-66" kern="0" dirty="0">
                <a:solidFill>
                  <a:srgbClr val="000000"/>
                </a:solidFill>
                <a:latin typeface="Inter" pitchFamily="34" charset="0"/>
                <a:ea typeface="Inter" pitchFamily="34" charset="-122"/>
                <a:cs typeface="Inter" pitchFamily="34" charset="-120"/>
              </a:rPr>
              <a:t>Data Cleaning</a:t>
            </a:r>
            <a:endParaRPr lang="en-US" sz="2187" dirty="0"/>
          </a:p>
        </p:txBody>
      </p:sp>
      <p:sp>
        <p:nvSpPr>
          <p:cNvPr id="8" name="Text 6"/>
          <p:cNvSpPr/>
          <p:nvPr/>
        </p:nvSpPr>
        <p:spPr>
          <a:xfrm>
            <a:off x="7593806" y="4569023"/>
            <a:ext cx="5006221" cy="710803"/>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Removing duplicates, handling missing values, and normalizing the dataset.</a:t>
            </a:r>
            <a:endParaRPr lang="en-US" sz="1750" dirty="0"/>
          </a:p>
        </p:txBody>
      </p:sp>
      <p:pic>
        <p:nvPicPr>
          <p:cNvPr id="9"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10972800" y="0"/>
            <a:ext cx="3657600" cy="8229600"/>
          </a:xfrm>
          <a:prstGeom prst="rect">
            <a:avLst/>
          </a:prstGeom>
        </p:spPr>
      </p:pic>
      <p:sp>
        <p:nvSpPr>
          <p:cNvPr id="5" name="Text 2"/>
          <p:cNvSpPr/>
          <p:nvPr/>
        </p:nvSpPr>
        <p:spPr>
          <a:xfrm>
            <a:off x="833199" y="2880360"/>
            <a:ext cx="8750737"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Feature Selection and Engineering</a:t>
            </a:r>
            <a:endParaRPr lang="en-US" sz="4374" dirty="0"/>
          </a:p>
        </p:txBody>
      </p:sp>
      <p:sp>
        <p:nvSpPr>
          <p:cNvPr id="6" name="Shape 3"/>
          <p:cNvSpPr/>
          <p:nvPr/>
        </p:nvSpPr>
        <p:spPr>
          <a:xfrm>
            <a:off x="833199" y="4081582"/>
            <a:ext cx="499943" cy="499943"/>
          </a:xfrm>
          <a:prstGeom prst="roundRect">
            <a:avLst>
              <a:gd name="adj" fmla="val 20000"/>
            </a:avLst>
          </a:prstGeom>
          <a:solidFill>
            <a:srgbClr val="DADBF1"/>
          </a:solidFill>
          <a:ln w="7620">
            <a:solidFill>
              <a:srgbClr val="C0C1D7"/>
            </a:solidFill>
            <a:prstDash val="solid"/>
          </a:ln>
        </p:spPr>
      </p:sp>
      <p:sp>
        <p:nvSpPr>
          <p:cNvPr id="7" name="Text 4"/>
          <p:cNvSpPr/>
          <p:nvPr/>
        </p:nvSpPr>
        <p:spPr>
          <a:xfrm>
            <a:off x="1003816" y="4123253"/>
            <a:ext cx="158710" cy="416481"/>
          </a:xfrm>
          <a:prstGeom prst="rect">
            <a:avLst/>
          </a:prstGeom>
          <a:noFill/>
          <a:ln/>
        </p:spPr>
        <p:txBody>
          <a:bodyPr wrap="none" rtlCol="0" anchor="t"/>
          <a:lstStyle/>
          <a:p>
            <a:pPr algn="ctr" indent="0" marL="0">
              <a:lnSpc>
                <a:spcPts val="3281"/>
              </a:lnSpc>
              <a:buNone/>
            </a:pPr>
            <a:r>
              <a:rPr lang="en-US" sz="2624" b="1" spc="-35" kern="0" dirty="0">
                <a:solidFill>
                  <a:srgbClr val="272525"/>
                </a:solidFill>
                <a:latin typeface="Inter" pitchFamily="34" charset="0"/>
                <a:ea typeface="Inter" pitchFamily="34" charset="-122"/>
                <a:cs typeface="Inter" pitchFamily="34" charset="-120"/>
              </a:rPr>
              <a:t>1</a:t>
            </a:r>
            <a:endParaRPr lang="en-US" sz="2624" dirty="0"/>
          </a:p>
        </p:txBody>
      </p:sp>
      <p:sp>
        <p:nvSpPr>
          <p:cNvPr id="8" name="Text 5"/>
          <p:cNvSpPr/>
          <p:nvPr/>
        </p:nvSpPr>
        <p:spPr>
          <a:xfrm>
            <a:off x="1555313" y="4157901"/>
            <a:ext cx="2777490" cy="347186"/>
          </a:xfrm>
          <a:prstGeom prst="rect">
            <a:avLst/>
          </a:prstGeom>
          <a:noFill/>
          <a:ln/>
        </p:spPr>
        <p:txBody>
          <a:bodyPr wrap="none" rtlCol="0" anchor="t"/>
          <a:lstStyle/>
          <a:p>
            <a:pPr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Feature Exploration</a:t>
            </a:r>
            <a:endParaRPr lang="en-US" sz="2187" dirty="0"/>
          </a:p>
        </p:txBody>
      </p:sp>
      <p:sp>
        <p:nvSpPr>
          <p:cNvPr id="9" name="Text 6"/>
          <p:cNvSpPr/>
          <p:nvPr/>
        </p:nvSpPr>
        <p:spPr>
          <a:xfrm>
            <a:off x="1555313" y="4638318"/>
            <a:ext cx="3820001" cy="710803"/>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Identifying relevant attributes that influence car prices.</a:t>
            </a:r>
            <a:endParaRPr lang="en-US" sz="1750" dirty="0"/>
          </a:p>
        </p:txBody>
      </p:sp>
      <p:sp>
        <p:nvSpPr>
          <p:cNvPr id="10" name="Shape 7"/>
          <p:cNvSpPr/>
          <p:nvPr/>
        </p:nvSpPr>
        <p:spPr>
          <a:xfrm>
            <a:off x="5597485" y="4081582"/>
            <a:ext cx="499943" cy="499943"/>
          </a:xfrm>
          <a:prstGeom prst="roundRect">
            <a:avLst>
              <a:gd name="adj" fmla="val 20000"/>
            </a:avLst>
          </a:prstGeom>
          <a:solidFill>
            <a:srgbClr val="DADBF1"/>
          </a:solidFill>
          <a:ln w="7620">
            <a:solidFill>
              <a:srgbClr val="C0C1D7"/>
            </a:solidFill>
            <a:prstDash val="solid"/>
          </a:ln>
        </p:spPr>
      </p:sp>
      <p:sp>
        <p:nvSpPr>
          <p:cNvPr id="11" name="Text 8"/>
          <p:cNvSpPr/>
          <p:nvPr/>
        </p:nvSpPr>
        <p:spPr>
          <a:xfrm>
            <a:off x="5744647" y="4123253"/>
            <a:ext cx="205502" cy="416481"/>
          </a:xfrm>
          <a:prstGeom prst="rect">
            <a:avLst/>
          </a:prstGeom>
          <a:noFill/>
          <a:ln/>
        </p:spPr>
        <p:txBody>
          <a:bodyPr wrap="none" rtlCol="0" anchor="t"/>
          <a:lstStyle/>
          <a:p>
            <a:pPr algn="ctr" indent="0" marL="0">
              <a:lnSpc>
                <a:spcPts val="3281"/>
              </a:lnSpc>
              <a:buNone/>
            </a:pPr>
            <a:r>
              <a:rPr lang="en-US" sz="2624" b="1" spc="-35" kern="0" dirty="0">
                <a:solidFill>
                  <a:srgbClr val="272525"/>
                </a:solidFill>
                <a:latin typeface="Inter" pitchFamily="34" charset="0"/>
                <a:ea typeface="Inter" pitchFamily="34" charset="-122"/>
                <a:cs typeface="Inter" pitchFamily="34" charset="-120"/>
              </a:rPr>
              <a:t>2</a:t>
            </a:r>
            <a:endParaRPr lang="en-US" sz="2624" dirty="0"/>
          </a:p>
        </p:txBody>
      </p:sp>
      <p:sp>
        <p:nvSpPr>
          <p:cNvPr id="12" name="Text 9"/>
          <p:cNvSpPr/>
          <p:nvPr/>
        </p:nvSpPr>
        <p:spPr>
          <a:xfrm>
            <a:off x="6319599" y="4157901"/>
            <a:ext cx="3007400" cy="347186"/>
          </a:xfrm>
          <a:prstGeom prst="rect">
            <a:avLst/>
          </a:prstGeom>
          <a:noFill/>
          <a:ln/>
        </p:spPr>
        <p:txBody>
          <a:bodyPr wrap="none" rtlCol="0" anchor="t"/>
          <a:lstStyle/>
          <a:p>
            <a:pPr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Feature Transformation</a:t>
            </a:r>
            <a:endParaRPr lang="en-US" sz="2187" dirty="0"/>
          </a:p>
        </p:txBody>
      </p:sp>
      <p:sp>
        <p:nvSpPr>
          <p:cNvPr id="13" name="Text 10"/>
          <p:cNvSpPr/>
          <p:nvPr/>
        </p:nvSpPr>
        <p:spPr>
          <a:xfrm>
            <a:off x="6319599" y="4638318"/>
            <a:ext cx="3820001" cy="710803"/>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Converting raw data into meaningful features for analysis.</a:t>
            </a:r>
            <a:endParaRPr lang="en-US" sz="1750" dirty="0"/>
          </a:p>
        </p:txBody>
      </p:sp>
      <p:pic>
        <p:nvPicPr>
          <p:cNvPr id="14"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2900720"/>
            <a:ext cx="8001119"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Model Selection and Evaluation</a:t>
            </a:r>
            <a:endParaRPr lang="en-US" sz="4374" dirty="0"/>
          </a:p>
        </p:txBody>
      </p:sp>
      <p:sp>
        <p:nvSpPr>
          <p:cNvPr id="5" name="Shape 3"/>
          <p:cNvSpPr/>
          <p:nvPr/>
        </p:nvSpPr>
        <p:spPr>
          <a:xfrm>
            <a:off x="2037993" y="4039433"/>
            <a:ext cx="10554414" cy="1289447"/>
          </a:xfrm>
          <a:prstGeom prst="roundRect">
            <a:avLst>
              <a:gd name="adj" fmla="val 7754"/>
            </a:avLst>
          </a:prstGeom>
          <a:noFill/>
          <a:ln w="7620">
            <a:solidFill>
              <a:srgbClr val="000000">
                <a:alpha val="8000"/>
              </a:srgbClr>
            </a:solidFill>
            <a:prstDash val="solid"/>
          </a:ln>
        </p:spPr>
      </p:sp>
      <p:sp>
        <p:nvSpPr>
          <p:cNvPr id="6" name="Shape 4"/>
          <p:cNvSpPr/>
          <p:nvPr/>
        </p:nvSpPr>
        <p:spPr>
          <a:xfrm>
            <a:off x="2045613" y="4047053"/>
            <a:ext cx="10538103" cy="637103"/>
          </a:xfrm>
          <a:prstGeom prst="rect">
            <a:avLst/>
          </a:prstGeom>
          <a:solidFill>
            <a:srgbClr val="FFFFFF">
              <a:alpha val="4000"/>
            </a:srgbClr>
          </a:solidFill>
          <a:ln/>
        </p:spPr>
      </p:sp>
      <p:sp>
        <p:nvSpPr>
          <p:cNvPr id="7" name="Text 5"/>
          <p:cNvSpPr/>
          <p:nvPr/>
        </p:nvSpPr>
        <p:spPr>
          <a:xfrm>
            <a:off x="2268855" y="4187904"/>
            <a:ext cx="3064193" cy="355402"/>
          </a:xfrm>
          <a:prstGeom prst="rect">
            <a:avLst/>
          </a:prstGeom>
          <a:noFill/>
          <a:ln/>
        </p:spPr>
        <p:txBody>
          <a:bodyPr wrap="non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Regression Models</a:t>
            </a:r>
            <a:endParaRPr lang="en-US" sz="1750" dirty="0"/>
          </a:p>
        </p:txBody>
      </p:sp>
      <p:sp>
        <p:nvSpPr>
          <p:cNvPr id="8" name="Text 6"/>
          <p:cNvSpPr/>
          <p:nvPr/>
        </p:nvSpPr>
        <p:spPr>
          <a:xfrm>
            <a:off x="5785009" y="4187904"/>
            <a:ext cx="3060383" cy="355402"/>
          </a:xfrm>
          <a:prstGeom prst="rect">
            <a:avLst/>
          </a:prstGeom>
          <a:noFill/>
          <a:ln/>
        </p:spPr>
        <p:txBody>
          <a:bodyPr wrap="non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Decision Trees</a:t>
            </a:r>
            <a:endParaRPr lang="en-US" sz="1750" dirty="0"/>
          </a:p>
        </p:txBody>
      </p:sp>
      <p:sp>
        <p:nvSpPr>
          <p:cNvPr id="9" name="Text 7"/>
          <p:cNvSpPr/>
          <p:nvPr/>
        </p:nvSpPr>
        <p:spPr>
          <a:xfrm>
            <a:off x="9297353" y="4187904"/>
            <a:ext cx="3064193" cy="355402"/>
          </a:xfrm>
          <a:prstGeom prst="rect">
            <a:avLst/>
          </a:prstGeom>
          <a:noFill/>
          <a:ln/>
        </p:spPr>
        <p:txBody>
          <a:bodyPr wrap="non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Ensemble Methods</a:t>
            </a:r>
            <a:endParaRPr lang="en-US" sz="1750" dirty="0"/>
          </a:p>
        </p:txBody>
      </p:sp>
      <p:sp>
        <p:nvSpPr>
          <p:cNvPr id="10" name="Shape 8"/>
          <p:cNvSpPr/>
          <p:nvPr/>
        </p:nvSpPr>
        <p:spPr>
          <a:xfrm>
            <a:off x="2045613" y="4684157"/>
            <a:ext cx="10538103" cy="637103"/>
          </a:xfrm>
          <a:prstGeom prst="rect">
            <a:avLst/>
          </a:prstGeom>
          <a:solidFill>
            <a:srgbClr val="000000">
              <a:alpha val="4000"/>
            </a:srgbClr>
          </a:solidFill>
          <a:ln/>
        </p:spPr>
      </p:sp>
      <p:sp>
        <p:nvSpPr>
          <p:cNvPr id="11" name="Text 9"/>
          <p:cNvSpPr/>
          <p:nvPr/>
        </p:nvSpPr>
        <p:spPr>
          <a:xfrm>
            <a:off x="2268855" y="4825008"/>
            <a:ext cx="3064193" cy="355402"/>
          </a:xfrm>
          <a:prstGeom prst="rect">
            <a:avLst/>
          </a:prstGeom>
          <a:noFill/>
          <a:ln/>
        </p:spPr>
        <p:txBody>
          <a:bodyPr wrap="non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Support Vector Machines</a:t>
            </a:r>
            <a:endParaRPr lang="en-US" sz="1750" dirty="0"/>
          </a:p>
        </p:txBody>
      </p:sp>
      <p:sp>
        <p:nvSpPr>
          <p:cNvPr id="12" name="Text 10"/>
          <p:cNvSpPr/>
          <p:nvPr/>
        </p:nvSpPr>
        <p:spPr>
          <a:xfrm>
            <a:off x="5785009" y="4825008"/>
            <a:ext cx="3060383" cy="355402"/>
          </a:xfrm>
          <a:prstGeom prst="rect">
            <a:avLst/>
          </a:prstGeom>
          <a:noFill/>
          <a:ln/>
        </p:spPr>
        <p:txBody>
          <a:bodyPr wrap="non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Neural Networks</a:t>
            </a:r>
            <a:endParaRPr lang="en-US" sz="1750" dirty="0"/>
          </a:p>
        </p:txBody>
      </p:sp>
      <p:sp>
        <p:nvSpPr>
          <p:cNvPr id="13" name="Text 11"/>
          <p:cNvSpPr/>
          <p:nvPr/>
        </p:nvSpPr>
        <p:spPr>
          <a:xfrm>
            <a:off x="9297353" y="4825008"/>
            <a:ext cx="3064193" cy="355402"/>
          </a:xfrm>
          <a:prstGeom prst="rect">
            <a:avLst/>
          </a:prstGeom>
          <a:noFill/>
          <a:ln/>
        </p:spPr>
        <p:txBody>
          <a:bodyPr wrap="non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Performance Comparison</a:t>
            </a:r>
            <a:endParaRPr lang="en-US" sz="1750" dirty="0"/>
          </a:p>
        </p:txBody>
      </p:sp>
      <p:pic>
        <p:nvPicPr>
          <p:cNvPr id="14"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FFF">
              <a:alpha val="85000"/>
            </a:srgbClr>
          </a:solidFill>
          <a:ln/>
        </p:spPr>
      </p:sp>
      <p:sp>
        <p:nvSpPr>
          <p:cNvPr id="6" name="Text 3"/>
          <p:cNvSpPr/>
          <p:nvPr/>
        </p:nvSpPr>
        <p:spPr>
          <a:xfrm>
            <a:off x="2037993" y="2775585"/>
            <a:ext cx="8518684"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Results and Performance Metrics</a:t>
            </a:r>
            <a:endParaRPr lang="en-US" sz="4374" dirty="0"/>
          </a:p>
        </p:txBody>
      </p:sp>
      <p:sp>
        <p:nvSpPr>
          <p:cNvPr id="7" name="Shape 4"/>
          <p:cNvSpPr/>
          <p:nvPr/>
        </p:nvSpPr>
        <p:spPr>
          <a:xfrm>
            <a:off x="2037993" y="3803213"/>
            <a:ext cx="5166122" cy="1650802"/>
          </a:xfrm>
          <a:prstGeom prst="roundRect">
            <a:avLst>
              <a:gd name="adj" fmla="val 6057"/>
            </a:avLst>
          </a:prstGeom>
          <a:solidFill>
            <a:srgbClr val="DADBF1"/>
          </a:solidFill>
          <a:ln w="7620">
            <a:solidFill>
              <a:srgbClr val="C0C1D7"/>
            </a:solidFill>
            <a:prstDash val="solid"/>
          </a:ln>
        </p:spPr>
      </p:sp>
      <p:sp>
        <p:nvSpPr>
          <p:cNvPr id="8" name="Text 5"/>
          <p:cNvSpPr/>
          <p:nvPr/>
        </p:nvSpPr>
        <p:spPr>
          <a:xfrm>
            <a:off x="2267783" y="4033004"/>
            <a:ext cx="2777490" cy="347186"/>
          </a:xfrm>
          <a:prstGeom prst="rect">
            <a:avLst/>
          </a:prstGeom>
          <a:noFill/>
          <a:ln/>
        </p:spPr>
        <p:txBody>
          <a:bodyPr wrap="none" rtlCol="0" anchor="t"/>
          <a:lstStyle/>
          <a:p>
            <a:pPr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Accuracy Analysis</a:t>
            </a:r>
            <a:endParaRPr lang="en-US" sz="2187" dirty="0"/>
          </a:p>
        </p:txBody>
      </p:sp>
      <p:sp>
        <p:nvSpPr>
          <p:cNvPr id="9" name="Text 6"/>
          <p:cNvSpPr/>
          <p:nvPr/>
        </p:nvSpPr>
        <p:spPr>
          <a:xfrm>
            <a:off x="2267783" y="4513421"/>
            <a:ext cx="4706541" cy="710803"/>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Evaluating model precision and recall, and F1 scores.</a:t>
            </a:r>
            <a:endParaRPr lang="en-US" sz="1750" dirty="0"/>
          </a:p>
        </p:txBody>
      </p:sp>
      <p:sp>
        <p:nvSpPr>
          <p:cNvPr id="10" name="Shape 7"/>
          <p:cNvSpPr/>
          <p:nvPr/>
        </p:nvSpPr>
        <p:spPr>
          <a:xfrm>
            <a:off x="7426285" y="3803213"/>
            <a:ext cx="5166122" cy="1650802"/>
          </a:xfrm>
          <a:prstGeom prst="roundRect">
            <a:avLst>
              <a:gd name="adj" fmla="val 6057"/>
            </a:avLst>
          </a:prstGeom>
          <a:solidFill>
            <a:srgbClr val="DADBF1"/>
          </a:solidFill>
          <a:ln w="7620">
            <a:solidFill>
              <a:srgbClr val="C0C1D7"/>
            </a:solidFill>
            <a:prstDash val="solid"/>
          </a:ln>
        </p:spPr>
      </p:sp>
      <p:sp>
        <p:nvSpPr>
          <p:cNvPr id="11" name="Text 8"/>
          <p:cNvSpPr/>
          <p:nvPr/>
        </p:nvSpPr>
        <p:spPr>
          <a:xfrm>
            <a:off x="7656076" y="4033004"/>
            <a:ext cx="2777490" cy="347186"/>
          </a:xfrm>
          <a:prstGeom prst="rect">
            <a:avLst/>
          </a:prstGeom>
          <a:noFill/>
          <a:ln/>
        </p:spPr>
        <p:txBody>
          <a:bodyPr wrap="none" rtlCol="0" anchor="t"/>
          <a:lstStyle/>
          <a:p>
            <a:pPr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Error Metrics</a:t>
            </a:r>
            <a:endParaRPr lang="en-US" sz="2187" dirty="0"/>
          </a:p>
        </p:txBody>
      </p:sp>
      <p:sp>
        <p:nvSpPr>
          <p:cNvPr id="12" name="Text 9"/>
          <p:cNvSpPr/>
          <p:nvPr/>
        </p:nvSpPr>
        <p:spPr>
          <a:xfrm>
            <a:off x="7656076" y="4513421"/>
            <a:ext cx="4706541" cy="710803"/>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Assessing mean absolute error and root mean squared error.</a:t>
            </a:r>
            <a:endParaRPr lang="en-US" sz="1750" dirty="0"/>
          </a:p>
        </p:txBody>
      </p:sp>
      <p:pic>
        <p:nvPicPr>
          <p:cNvPr id="13"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0" y="0"/>
            <a:ext cx="3657600" cy="8229600"/>
          </a:xfrm>
          <a:prstGeom prst="rect">
            <a:avLst/>
          </a:prstGeom>
        </p:spPr>
      </p:pic>
      <p:sp>
        <p:nvSpPr>
          <p:cNvPr id="5" name="Text 2"/>
          <p:cNvSpPr/>
          <p:nvPr/>
        </p:nvSpPr>
        <p:spPr>
          <a:xfrm>
            <a:off x="4490799" y="1823442"/>
            <a:ext cx="6933843"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Challenges and Limitations</a:t>
            </a:r>
            <a:endParaRPr lang="en-US" sz="4374" dirty="0"/>
          </a:p>
        </p:txBody>
      </p:sp>
      <p:pic>
        <p:nvPicPr>
          <p:cNvPr id="6" name="Image 1" descr="preencoded.png">    </p:cNvPr>
          <p:cNvPicPr>
            <a:picLocks noChangeAspect="1"/>
          </p:cNvPicPr>
          <p:nvPr/>
        </p:nvPicPr>
        <p:blipFill>
          <a:blip r:embed="rId2"/>
          <a:stretch>
            <a:fillRect/>
          </a:stretch>
        </p:blipFill>
        <p:spPr>
          <a:xfrm>
            <a:off x="4490799" y="2851071"/>
            <a:ext cx="1110972" cy="1777484"/>
          </a:xfrm>
          <a:prstGeom prst="rect">
            <a:avLst/>
          </a:prstGeom>
        </p:spPr>
      </p:pic>
      <p:sp>
        <p:nvSpPr>
          <p:cNvPr id="7" name="Text 3"/>
          <p:cNvSpPr/>
          <p:nvPr/>
        </p:nvSpPr>
        <p:spPr>
          <a:xfrm>
            <a:off x="5935028" y="3073241"/>
            <a:ext cx="2777490" cy="347186"/>
          </a:xfrm>
          <a:prstGeom prst="rect">
            <a:avLst/>
          </a:prstGeom>
          <a:noFill/>
          <a:ln/>
        </p:spPr>
        <p:txBody>
          <a:bodyPr wrap="none" rtlCol="0" anchor="t"/>
          <a:lstStyle/>
          <a:p>
            <a:pPr algn="l"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Data Variety</a:t>
            </a:r>
            <a:endParaRPr lang="en-US" sz="2187" dirty="0"/>
          </a:p>
        </p:txBody>
      </p:sp>
      <p:sp>
        <p:nvSpPr>
          <p:cNvPr id="8" name="Text 4"/>
          <p:cNvSpPr/>
          <p:nvPr/>
        </p:nvSpPr>
        <p:spPr>
          <a:xfrm>
            <a:off x="5935028" y="3553658"/>
            <a:ext cx="7862173" cy="355402"/>
          </a:xfrm>
          <a:prstGeom prst="rect">
            <a:avLst/>
          </a:prstGeom>
          <a:noFill/>
          <a:ln/>
        </p:spPr>
        <p:txBody>
          <a:bodyPr wrap="none" rtlCol="0" anchor="t"/>
          <a:lstStyle/>
          <a:p>
            <a:pPr algn="l" indent="0" marL="0">
              <a:lnSpc>
                <a:spcPts val="2799"/>
              </a:lnSpc>
              <a:buNone/>
            </a:pPr>
            <a:r>
              <a:rPr lang="en-US" sz="1750" spc="-35" kern="0" dirty="0">
                <a:solidFill>
                  <a:srgbClr val="272525"/>
                </a:solidFill>
                <a:latin typeface="Inter" pitchFamily="34" charset="0"/>
                <a:ea typeface="Inter" pitchFamily="34" charset="-122"/>
                <a:cs typeface="Inter" pitchFamily="34" charset="-120"/>
              </a:rPr>
              <a:t>Dealing with data inconsistencies and quality issues.</a:t>
            </a:r>
            <a:endParaRPr lang="en-US" sz="1750" dirty="0"/>
          </a:p>
        </p:txBody>
      </p:sp>
      <p:pic>
        <p:nvPicPr>
          <p:cNvPr id="9" name="Image 2" descr="preencoded.png">    </p:cNvPr>
          <p:cNvPicPr>
            <a:picLocks noChangeAspect="1"/>
          </p:cNvPicPr>
          <p:nvPr/>
        </p:nvPicPr>
        <p:blipFill>
          <a:blip r:embed="rId3"/>
          <a:stretch>
            <a:fillRect/>
          </a:stretch>
        </p:blipFill>
        <p:spPr>
          <a:xfrm>
            <a:off x="4490799" y="4628555"/>
            <a:ext cx="1110972" cy="1777484"/>
          </a:xfrm>
          <a:prstGeom prst="rect">
            <a:avLst/>
          </a:prstGeom>
        </p:spPr>
      </p:pic>
      <p:sp>
        <p:nvSpPr>
          <p:cNvPr id="10" name="Text 5"/>
          <p:cNvSpPr/>
          <p:nvPr/>
        </p:nvSpPr>
        <p:spPr>
          <a:xfrm>
            <a:off x="5935028" y="4850725"/>
            <a:ext cx="2806065" cy="347186"/>
          </a:xfrm>
          <a:prstGeom prst="rect">
            <a:avLst/>
          </a:prstGeom>
          <a:noFill/>
          <a:ln/>
        </p:spPr>
        <p:txBody>
          <a:bodyPr wrap="none" rtlCol="0" anchor="t"/>
          <a:lstStyle/>
          <a:p>
            <a:pPr algn="l"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Algorithm Complexity</a:t>
            </a:r>
            <a:endParaRPr lang="en-US" sz="2187" dirty="0"/>
          </a:p>
        </p:txBody>
      </p:sp>
      <p:sp>
        <p:nvSpPr>
          <p:cNvPr id="11" name="Text 6"/>
          <p:cNvSpPr/>
          <p:nvPr/>
        </p:nvSpPr>
        <p:spPr>
          <a:xfrm>
            <a:off x="5935028" y="5331143"/>
            <a:ext cx="7862173" cy="355402"/>
          </a:xfrm>
          <a:prstGeom prst="rect">
            <a:avLst/>
          </a:prstGeom>
          <a:noFill/>
          <a:ln/>
        </p:spPr>
        <p:txBody>
          <a:bodyPr wrap="none" rtlCol="0" anchor="t"/>
          <a:lstStyle/>
          <a:p>
            <a:pPr algn="l" indent="0" marL="0">
              <a:lnSpc>
                <a:spcPts val="2799"/>
              </a:lnSpc>
              <a:buNone/>
            </a:pPr>
            <a:r>
              <a:rPr lang="en-US" sz="1750" spc="-35" kern="0" dirty="0">
                <a:solidFill>
                  <a:srgbClr val="272525"/>
                </a:solidFill>
                <a:latin typeface="Inter" pitchFamily="34" charset="0"/>
                <a:ea typeface="Inter" pitchFamily="34" charset="-122"/>
                <a:cs typeface="Inter" pitchFamily="34" charset="-120"/>
              </a:rPr>
              <a:t>Addressing the impact of complex models on interpretability.</a:t>
            </a:r>
            <a:endParaRPr lang="en-US" sz="1750" dirty="0"/>
          </a:p>
        </p:txBody>
      </p:sp>
      <p:pic>
        <p:nvPicPr>
          <p:cNvPr id="12"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2269331"/>
            <a:ext cx="10554414" cy="1388745"/>
          </a:xfrm>
          <a:prstGeom prst="rect">
            <a:avLst/>
          </a:prstGeom>
          <a:noFill/>
          <a:ln/>
        </p:spPr>
        <p:txBody>
          <a:bodyPr wrap="squar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Future Enhancements and Potential Applications</a:t>
            </a:r>
            <a:endParaRPr lang="en-US" sz="4374" dirty="0"/>
          </a:p>
        </p:txBody>
      </p:sp>
      <p:pic>
        <p:nvPicPr>
          <p:cNvPr id="5" name="Image 0" descr="preencoded.png">    </p:cNvPr>
          <p:cNvPicPr>
            <a:picLocks noChangeAspect="1"/>
          </p:cNvPicPr>
          <p:nvPr/>
        </p:nvPicPr>
        <p:blipFill>
          <a:blip r:embed="rId1"/>
          <a:stretch>
            <a:fillRect/>
          </a:stretch>
        </p:blipFill>
        <p:spPr>
          <a:xfrm>
            <a:off x="2037993" y="4102418"/>
            <a:ext cx="444341" cy="444341"/>
          </a:xfrm>
          <a:prstGeom prst="rect">
            <a:avLst/>
          </a:prstGeom>
        </p:spPr>
      </p:pic>
      <p:sp>
        <p:nvSpPr>
          <p:cNvPr id="6" name="Text 3"/>
          <p:cNvSpPr/>
          <p:nvPr/>
        </p:nvSpPr>
        <p:spPr>
          <a:xfrm>
            <a:off x="2037993" y="4768929"/>
            <a:ext cx="3262312" cy="347186"/>
          </a:xfrm>
          <a:prstGeom prst="rect">
            <a:avLst/>
          </a:prstGeom>
          <a:noFill/>
          <a:ln/>
        </p:spPr>
        <p:txBody>
          <a:bodyPr wrap="none" rtlCol="0" anchor="t"/>
          <a:lstStyle/>
          <a:p>
            <a:pPr algn="l"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Continuous Improvement</a:t>
            </a:r>
            <a:endParaRPr lang="en-US" sz="2187" dirty="0"/>
          </a:p>
        </p:txBody>
      </p:sp>
      <p:sp>
        <p:nvSpPr>
          <p:cNvPr id="7" name="Text 4"/>
          <p:cNvSpPr/>
          <p:nvPr/>
        </p:nvSpPr>
        <p:spPr>
          <a:xfrm>
            <a:off x="2037993" y="5249347"/>
            <a:ext cx="5110520" cy="710803"/>
          </a:xfrm>
          <a:prstGeom prst="rect">
            <a:avLst/>
          </a:prstGeom>
          <a:noFill/>
          <a:ln/>
        </p:spPr>
        <p:txBody>
          <a:bodyPr wrap="square" rtlCol="0" anchor="t"/>
          <a:lstStyle/>
          <a:p>
            <a:pPr algn="l" indent="0" marL="0">
              <a:lnSpc>
                <a:spcPts val="2799"/>
              </a:lnSpc>
              <a:buNone/>
            </a:pPr>
            <a:r>
              <a:rPr lang="en-US" sz="1750" spc="-35" kern="0" dirty="0">
                <a:solidFill>
                  <a:srgbClr val="272525"/>
                </a:solidFill>
                <a:latin typeface="Inter" pitchFamily="34" charset="0"/>
                <a:ea typeface="Inter" pitchFamily="34" charset="-122"/>
                <a:cs typeface="Inter" pitchFamily="34" charset="-120"/>
              </a:rPr>
              <a:t>Exploring advanced algorithms and real-time data integration.</a:t>
            </a:r>
            <a:endParaRPr lang="en-US" sz="1750" dirty="0"/>
          </a:p>
        </p:txBody>
      </p:sp>
      <p:pic>
        <p:nvPicPr>
          <p:cNvPr id="8" name="Image 1" descr="preencoded.png">    </p:cNvPr>
          <p:cNvPicPr>
            <a:picLocks noChangeAspect="1"/>
          </p:cNvPicPr>
          <p:nvPr/>
        </p:nvPicPr>
        <p:blipFill>
          <a:blip r:embed="rId2"/>
          <a:stretch>
            <a:fillRect/>
          </a:stretch>
        </p:blipFill>
        <p:spPr>
          <a:xfrm>
            <a:off x="7481768" y="4102418"/>
            <a:ext cx="444341" cy="444341"/>
          </a:xfrm>
          <a:prstGeom prst="rect">
            <a:avLst/>
          </a:prstGeom>
        </p:spPr>
      </p:pic>
      <p:sp>
        <p:nvSpPr>
          <p:cNvPr id="9" name="Text 5"/>
          <p:cNvSpPr/>
          <p:nvPr/>
        </p:nvSpPr>
        <p:spPr>
          <a:xfrm>
            <a:off x="7481768" y="4768929"/>
            <a:ext cx="2777490" cy="347186"/>
          </a:xfrm>
          <a:prstGeom prst="rect">
            <a:avLst/>
          </a:prstGeom>
          <a:noFill/>
          <a:ln/>
        </p:spPr>
        <p:txBody>
          <a:bodyPr wrap="none" rtlCol="0" anchor="t"/>
          <a:lstStyle/>
          <a:p>
            <a:pPr algn="l"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Global Reach</a:t>
            </a:r>
            <a:endParaRPr lang="en-US" sz="2187" dirty="0"/>
          </a:p>
        </p:txBody>
      </p:sp>
      <p:sp>
        <p:nvSpPr>
          <p:cNvPr id="10" name="Text 6"/>
          <p:cNvSpPr/>
          <p:nvPr/>
        </p:nvSpPr>
        <p:spPr>
          <a:xfrm>
            <a:off x="7481768" y="5249347"/>
            <a:ext cx="5110639" cy="710803"/>
          </a:xfrm>
          <a:prstGeom prst="rect">
            <a:avLst/>
          </a:prstGeom>
          <a:noFill/>
          <a:ln/>
        </p:spPr>
        <p:txBody>
          <a:bodyPr wrap="square" rtlCol="0" anchor="t"/>
          <a:lstStyle/>
          <a:p>
            <a:pPr algn="l" indent="0" marL="0">
              <a:lnSpc>
                <a:spcPts val="2799"/>
              </a:lnSpc>
              <a:buNone/>
            </a:pPr>
            <a:r>
              <a:rPr lang="en-US" sz="1750" spc="-35" kern="0" dirty="0">
                <a:solidFill>
                  <a:srgbClr val="272525"/>
                </a:solidFill>
                <a:latin typeface="Inter" pitchFamily="34" charset="0"/>
                <a:ea typeface="Inter" pitchFamily="34" charset="-122"/>
                <a:cs typeface="Inter" pitchFamily="34" charset="-120"/>
              </a:rPr>
              <a:t>Expanding predictions to international car markets and diverse vehicle types.</a:t>
            </a:r>
            <a:endParaRPr lang="en-US" sz="1750" dirty="0"/>
          </a:p>
        </p:txBody>
      </p:sp>
      <p:pic>
        <p:nvPicPr>
          <p:cNvPr id="11"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10972800" y="0"/>
            <a:ext cx="3657600" cy="8229600"/>
          </a:xfrm>
          <a:prstGeom prst="rect">
            <a:avLst/>
          </a:prstGeom>
        </p:spPr>
      </p:pic>
      <p:sp>
        <p:nvSpPr>
          <p:cNvPr id="5" name="Text 2"/>
          <p:cNvSpPr/>
          <p:nvPr/>
        </p:nvSpPr>
        <p:spPr>
          <a:xfrm>
            <a:off x="833199" y="1458516"/>
            <a:ext cx="5554980"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Conclusion</a:t>
            </a:r>
            <a:endParaRPr lang="en-US" sz="4374" dirty="0"/>
          </a:p>
        </p:txBody>
      </p:sp>
      <p:sp>
        <p:nvSpPr>
          <p:cNvPr id="6" name="Shape 3"/>
          <p:cNvSpPr/>
          <p:nvPr/>
        </p:nvSpPr>
        <p:spPr>
          <a:xfrm>
            <a:off x="1144310" y="2486144"/>
            <a:ext cx="44410" cy="4284821"/>
          </a:xfrm>
          <a:prstGeom prst="roundRect">
            <a:avLst>
              <a:gd name="adj" fmla="val 225151"/>
            </a:avLst>
          </a:prstGeom>
          <a:solidFill>
            <a:srgbClr val="C0C1D7"/>
          </a:solidFill>
          <a:ln/>
        </p:spPr>
      </p:sp>
      <p:sp>
        <p:nvSpPr>
          <p:cNvPr id="7" name="Shape 4"/>
          <p:cNvSpPr/>
          <p:nvPr/>
        </p:nvSpPr>
        <p:spPr>
          <a:xfrm>
            <a:off x="1416427" y="2887444"/>
            <a:ext cx="777597" cy="44410"/>
          </a:xfrm>
          <a:prstGeom prst="roundRect">
            <a:avLst>
              <a:gd name="adj" fmla="val 225151"/>
            </a:avLst>
          </a:prstGeom>
          <a:solidFill>
            <a:srgbClr val="C0C1D7"/>
          </a:solidFill>
          <a:ln/>
        </p:spPr>
      </p:sp>
      <p:sp>
        <p:nvSpPr>
          <p:cNvPr id="8" name="Shape 5"/>
          <p:cNvSpPr/>
          <p:nvPr/>
        </p:nvSpPr>
        <p:spPr>
          <a:xfrm>
            <a:off x="916484" y="2659737"/>
            <a:ext cx="499943" cy="499943"/>
          </a:xfrm>
          <a:prstGeom prst="roundRect">
            <a:avLst>
              <a:gd name="adj" fmla="val 20000"/>
            </a:avLst>
          </a:prstGeom>
          <a:solidFill>
            <a:srgbClr val="DADBF1"/>
          </a:solidFill>
          <a:ln w="7620">
            <a:solidFill>
              <a:srgbClr val="C0C1D7"/>
            </a:solidFill>
            <a:prstDash val="solid"/>
          </a:ln>
        </p:spPr>
      </p:sp>
      <p:sp>
        <p:nvSpPr>
          <p:cNvPr id="9" name="Text 6"/>
          <p:cNvSpPr/>
          <p:nvPr/>
        </p:nvSpPr>
        <p:spPr>
          <a:xfrm>
            <a:off x="1087100" y="2701409"/>
            <a:ext cx="158710" cy="416481"/>
          </a:xfrm>
          <a:prstGeom prst="rect">
            <a:avLst/>
          </a:prstGeom>
          <a:noFill/>
          <a:ln/>
        </p:spPr>
        <p:txBody>
          <a:bodyPr wrap="none" rtlCol="0" anchor="t"/>
          <a:lstStyle/>
          <a:p>
            <a:pPr algn="ctr" indent="0" marL="0">
              <a:lnSpc>
                <a:spcPts val="3281"/>
              </a:lnSpc>
              <a:buNone/>
            </a:pPr>
            <a:r>
              <a:rPr lang="en-US" sz="2624" b="1" spc="-35" kern="0" dirty="0">
                <a:solidFill>
                  <a:srgbClr val="272525"/>
                </a:solidFill>
                <a:latin typeface="Inter" pitchFamily="34" charset="0"/>
                <a:ea typeface="Inter" pitchFamily="34" charset="-122"/>
                <a:cs typeface="Inter" pitchFamily="34" charset="-120"/>
              </a:rPr>
              <a:t>1</a:t>
            </a:r>
            <a:endParaRPr lang="en-US" sz="2624" dirty="0"/>
          </a:p>
        </p:txBody>
      </p:sp>
      <p:sp>
        <p:nvSpPr>
          <p:cNvPr id="10" name="Text 7"/>
          <p:cNvSpPr/>
          <p:nvPr/>
        </p:nvSpPr>
        <p:spPr>
          <a:xfrm>
            <a:off x="2388513" y="2708315"/>
            <a:ext cx="2777490" cy="347186"/>
          </a:xfrm>
          <a:prstGeom prst="rect">
            <a:avLst/>
          </a:prstGeom>
          <a:noFill/>
          <a:ln/>
        </p:spPr>
        <p:txBody>
          <a:bodyPr wrap="none" rtlCol="0" anchor="t"/>
          <a:lstStyle/>
          <a:p>
            <a:pPr algn="l"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Project Recap</a:t>
            </a:r>
            <a:endParaRPr lang="en-US" sz="2187" dirty="0"/>
          </a:p>
        </p:txBody>
      </p:sp>
      <p:sp>
        <p:nvSpPr>
          <p:cNvPr id="11" name="Text 8"/>
          <p:cNvSpPr/>
          <p:nvPr/>
        </p:nvSpPr>
        <p:spPr>
          <a:xfrm>
            <a:off x="2388513" y="3188732"/>
            <a:ext cx="7751088" cy="355402"/>
          </a:xfrm>
          <a:prstGeom prst="rect">
            <a:avLst/>
          </a:prstGeom>
          <a:noFill/>
          <a:ln/>
        </p:spPr>
        <p:txBody>
          <a:bodyPr wrap="none" rtlCol="0" anchor="t"/>
          <a:lstStyle/>
          <a:p>
            <a:pPr algn="l" indent="0" marL="0">
              <a:lnSpc>
                <a:spcPts val="2799"/>
              </a:lnSpc>
              <a:buNone/>
            </a:pPr>
            <a:r>
              <a:rPr lang="en-US" sz="1750" spc="-35" kern="0" dirty="0">
                <a:solidFill>
                  <a:srgbClr val="272525"/>
                </a:solidFill>
                <a:latin typeface="Inter" pitchFamily="34" charset="0"/>
                <a:ea typeface="Inter" pitchFamily="34" charset="-122"/>
                <a:cs typeface="Inter" pitchFamily="34" charset="-120"/>
              </a:rPr>
              <a:t>Summarizing key milestones and achievements in the development process.</a:t>
            </a:r>
            <a:endParaRPr lang="en-US" sz="1750" dirty="0"/>
          </a:p>
        </p:txBody>
      </p:sp>
      <p:sp>
        <p:nvSpPr>
          <p:cNvPr id="12" name="Shape 9"/>
          <p:cNvSpPr/>
          <p:nvPr/>
        </p:nvSpPr>
        <p:spPr>
          <a:xfrm>
            <a:off x="1416427" y="4389775"/>
            <a:ext cx="777597" cy="44410"/>
          </a:xfrm>
          <a:prstGeom prst="roundRect">
            <a:avLst>
              <a:gd name="adj" fmla="val 225151"/>
            </a:avLst>
          </a:prstGeom>
          <a:solidFill>
            <a:srgbClr val="C0C1D7"/>
          </a:solidFill>
          <a:ln/>
        </p:spPr>
      </p:sp>
      <p:sp>
        <p:nvSpPr>
          <p:cNvPr id="13" name="Shape 10"/>
          <p:cNvSpPr/>
          <p:nvPr/>
        </p:nvSpPr>
        <p:spPr>
          <a:xfrm>
            <a:off x="916484" y="4162068"/>
            <a:ext cx="499943" cy="499943"/>
          </a:xfrm>
          <a:prstGeom prst="roundRect">
            <a:avLst>
              <a:gd name="adj" fmla="val 20000"/>
            </a:avLst>
          </a:prstGeom>
          <a:solidFill>
            <a:srgbClr val="DADBF1"/>
          </a:solidFill>
          <a:ln w="7620">
            <a:solidFill>
              <a:srgbClr val="C0C1D7"/>
            </a:solidFill>
            <a:prstDash val="solid"/>
          </a:ln>
        </p:spPr>
      </p:sp>
      <p:sp>
        <p:nvSpPr>
          <p:cNvPr id="14" name="Text 11"/>
          <p:cNvSpPr/>
          <p:nvPr/>
        </p:nvSpPr>
        <p:spPr>
          <a:xfrm>
            <a:off x="1063645" y="4203740"/>
            <a:ext cx="205502" cy="416481"/>
          </a:xfrm>
          <a:prstGeom prst="rect">
            <a:avLst/>
          </a:prstGeom>
          <a:noFill/>
          <a:ln/>
        </p:spPr>
        <p:txBody>
          <a:bodyPr wrap="none" rtlCol="0" anchor="t"/>
          <a:lstStyle/>
          <a:p>
            <a:pPr algn="ctr" indent="0" marL="0">
              <a:lnSpc>
                <a:spcPts val="3281"/>
              </a:lnSpc>
              <a:buNone/>
            </a:pPr>
            <a:r>
              <a:rPr lang="en-US" sz="2624" b="1" spc="-35" kern="0" dirty="0">
                <a:solidFill>
                  <a:srgbClr val="272525"/>
                </a:solidFill>
                <a:latin typeface="Inter" pitchFamily="34" charset="0"/>
                <a:ea typeface="Inter" pitchFamily="34" charset="-122"/>
                <a:cs typeface="Inter" pitchFamily="34" charset="-120"/>
              </a:rPr>
              <a:t>2</a:t>
            </a:r>
            <a:endParaRPr lang="en-US" sz="2624" dirty="0"/>
          </a:p>
        </p:txBody>
      </p:sp>
      <p:sp>
        <p:nvSpPr>
          <p:cNvPr id="15" name="Text 12"/>
          <p:cNvSpPr/>
          <p:nvPr/>
        </p:nvSpPr>
        <p:spPr>
          <a:xfrm>
            <a:off x="2388513" y="4210645"/>
            <a:ext cx="2777490" cy="347186"/>
          </a:xfrm>
          <a:prstGeom prst="rect">
            <a:avLst/>
          </a:prstGeom>
          <a:noFill/>
          <a:ln/>
        </p:spPr>
        <p:txBody>
          <a:bodyPr wrap="none" rtlCol="0" anchor="t"/>
          <a:lstStyle/>
          <a:p>
            <a:pPr algn="l"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Lessons Learned</a:t>
            </a:r>
            <a:endParaRPr lang="en-US" sz="2187" dirty="0"/>
          </a:p>
        </p:txBody>
      </p:sp>
      <p:sp>
        <p:nvSpPr>
          <p:cNvPr id="16" name="Text 13"/>
          <p:cNvSpPr/>
          <p:nvPr/>
        </p:nvSpPr>
        <p:spPr>
          <a:xfrm>
            <a:off x="2388513" y="4691063"/>
            <a:ext cx="7751088" cy="355402"/>
          </a:xfrm>
          <a:prstGeom prst="rect">
            <a:avLst/>
          </a:prstGeom>
          <a:noFill/>
          <a:ln/>
        </p:spPr>
        <p:txBody>
          <a:bodyPr wrap="none" rtlCol="0" anchor="t"/>
          <a:lstStyle/>
          <a:p>
            <a:pPr algn="l" indent="0" marL="0">
              <a:lnSpc>
                <a:spcPts val="2799"/>
              </a:lnSpc>
              <a:buNone/>
            </a:pPr>
            <a:r>
              <a:rPr lang="en-US" sz="1750" spc="-35" kern="0" dirty="0">
                <a:solidFill>
                  <a:srgbClr val="272525"/>
                </a:solidFill>
                <a:latin typeface="Inter" pitchFamily="34" charset="0"/>
                <a:ea typeface="Inter" pitchFamily="34" charset="-122"/>
                <a:cs typeface="Inter" pitchFamily="34" charset="-120"/>
              </a:rPr>
              <a:t>Reflecting on challenges faced and strategies utilized for overcoming them.</a:t>
            </a:r>
            <a:endParaRPr lang="en-US" sz="1750" dirty="0"/>
          </a:p>
        </p:txBody>
      </p:sp>
      <p:sp>
        <p:nvSpPr>
          <p:cNvPr id="17" name="Shape 14"/>
          <p:cNvSpPr/>
          <p:nvPr/>
        </p:nvSpPr>
        <p:spPr>
          <a:xfrm>
            <a:off x="1416427" y="5892105"/>
            <a:ext cx="777597" cy="44410"/>
          </a:xfrm>
          <a:prstGeom prst="roundRect">
            <a:avLst>
              <a:gd name="adj" fmla="val 225151"/>
            </a:avLst>
          </a:prstGeom>
          <a:solidFill>
            <a:srgbClr val="C0C1D7"/>
          </a:solidFill>
          <a:ln/>
        </p:spPr>
      </p:sp>
      <p:sp>
        <p:nvSpPr>
          <p:cNvPr id="18" name="Shape 15"/>
          <p:cNvSpPr/>
          <p:nvPr/>
        </p:nvSpPr>
        <p:spPr>
          <a:xfrm>
            <a:off x="916484" y="5664398"/>
            <a:ext cx="499943" cy="499943"/>
          </a:xfrm>
          <a:prstGeom prst="roundRect">
            <a:avLst>
              <a:gd name="adj" fmla="val 20000"/>
            </a:avLst>
          </a:prstGeom>
          <a:solidFill>
            <a:srgbClr val="DADBF1"/>
          </a:solidFill>
          <a:ln w="7620">
            <a:solidFill>
              <a:srgbClr val="C0C1D7"/>
            </a:solidFill>
            <a:prstDash val="solid"/>
          </a:ln>
        </p:spPr>
      </p:sp>
      <p:sp>
        <p:nvSpPr>
          <p:cNvPr id="19" name="Text 16"/>
          <p:cNvSpPr/>
          <p:nvPr/>
        </p:nvSpPr>
        <p:spPr>
          <a:xfrm>
            <a:off x="1058763" y="5706070"/>
            <a:ext cx="215384" cy="416481"/>
          </a:xfrm>
          <a:prstGeom prst="rect">
            <a:avLst/>
          </a:prstGeom>
          <a:noFill/>
          <a:ln/>
        </p:spPr>
        <p:txBody>
          <a:bodyPr wrap="none" rtlCol="0" anchor="t"/>
          <a:lstStyle/>
          <a:p>
            <a:pPr algn="ctr" indent="0" marL="0">
              <a:lnSpc>
                <a:spcPts val="3281"/>
              </a:lnSpc>
              <a:buNone/>
            </a:pPr>
            <a:r>
              <a:rPr lang="en-US" sz="2624" b="1" spc="-35" kern="0" dirty="0">
                <a:solidFill>
                  <a:srgbClr val="272525"/>
                </a:solidFill>
                <a:latin typeface="Inter" pitchFamily="34" charset="0"/>
                <a:ea typeface="Inter" pitchFamily="34" charset="-122"/>
                <a:cs typeface="Inter" pitchFamily="34" charset="-120"/>
              </a:rPr>
              <a:t>3</a:t>
            </a:r>
            <a:endParaRPr lang="en-US" sz="2624" dirty="0"/>
          </a:p>
        </p:txBody>
      </p:sp>
      <p:sp>
        <p:nvSpPr>
          <p:cNvPr id="20" name="Text 17"/>
          <p:cNvSpPr/>
          <p:nvPr/>
        </p:nvSpPr>
        <p:spPr>
          <a:xfrm>
            <a:off x="2388513" y="5712976"/>
            <a:ext cx="2777490" cy="347186"/>
          </a:xfrm>
          <a:prstGeom prst="rect">
            <a:avLst/>
          </a:prstGeom>
          <a:noFill/>
          <a:ln/>
        </p:spPr>
        <p:txBody>
          <a:bodyPr wrap="none" rtlCol="0" anchor="t"/>
          <a:lstStyle/>
          <a:p>
            <a:pPr algn="l"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Future Goals</a:t>
            </a:r>
            <a:endParaRPr lang="en-US" sz="2187" dirty="0"/>
          </a:p>
        </p:txBody>
      </p:sp>
      <p:sp>
        <p:nvSpPr>
          <p:cNvPr id="21" name="Text 18"/>
          <p:cNvSpPr/>
          <p:nvPr/>
        </p:nvSpPr>
        <p:spPr>
          <a:xfrm>
            <a:off x="2388513" y="6193393"/>
            <a:ext cx="7751088" cy="355402"/>
          </a:xfrm>
          <a:prstGeom prst="rect">
            <a:avLst/>
          </a:prstGeom>
          <a:noFill/>
          <a:ln/>
        </p:spPr>
        <p:txBody>
          <a:bodyPr wrap="none" rtlCol="0" anchor="t"/>
          <a:lstStyle/>
          <a:p>
            <a:pPr algn="l" indent="0" marL="0">
              <a:lnSpc>
                <a:spcPts val="2799"/>
              </a:lnSpc>
              <a:buNone/>
            </a:pPr>
            <a:r>
              <a:rPr lang="en-US" sz="1750" spc="-35" kern="0" dirty="0">
                <a:solidFill>
                  <a:srgbClr val="272525"/>
                </a:solidFill>
                <a:latin typeface="Inter" pitchFamily="34" charset="0"/>
                <a:ea typeface="Inter" pitchFamily="34" charset="-122"/>
                <a:cs typeface="Inter" pitchFamily="34" charset="-120"/>
              </a:rPr>
              <a:t>Outlining the next steps and areas for further research and improvement.</a:t>
            </a:r>
            <a:endParaRPr lang="en-US" sz="1750"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2024-04-03T17:07:53Z</dcterms:created>
  <dcterms:modified xsi:type="dcterms:W3CDTF">2024-04-03T17:07:53Z</dcterms:modified>
</cp:coreProperties>
</file>